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6F8BB9-6007-48DA-B5AB-F7429967D06D}" type="datetimeFigureOut">
              <a:rPr lang="en-US" smtClean="0"/>
              <a:t>9/8/2010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6F8BB9-6007-48DA-B5AB-F7429967D06D}" type="datetimeFigureOut">
              <a:rPr lang="en-US" smtClean="0"/>
              <a:t>9/8/2010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6F8BB9-6007-48DA-B5AB-F7429967D06D}" type="datetimeFigureOut">
              <a:rPr lang="en-US" smtClean="0"/>
              <a:t>9/8/2010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6F8BB9-6007-48DA-B5AB-F7429967D06D}" type="datetimeFigureOut">
              <a:rPr lang="en-US" smtClean="0"/>
              <a:t>9/8/2010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6F8BB9-6007-48DA-B5AB-F7429967D06D}" type="datetimeFigureOut">
              <a:rPr lang="en-US" smtClean="0"/>
              <a:t>9/8/2010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6F8BB9-6007-48DA-B5AB-F7429967D06D}" type="datetimeFigureOut">
              <a:rPr lang="en-US" smtClean="0"/>
              <a:t>9/8/2010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6F8BB9-6007-48DA-B5AB-F7429967D06D}" type="datetimeFigureOut">
              <a:rPr lang="en-US" smtClean="0"/>
              <a:t>9/8/2010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6F8BB9-6007-48DA-B5AB-F7429967D06D}" type="datetimeFigureOut">
              <a:rPr lang="en-US" smtClean="0"/>
              <a:t>9/8/2010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F8BB9-6007-48DA-B5AB-F7429967D06D}" type="datetimeFigureOut">
              <a:rPr lang="en-US" smtClean="0"/>
              <a:t>9/8/2010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8BB9-6007-48DA-B5AB-F7429967D06D}" type="datetimeFigureOut">
              <a:rPr lang="en-US" smtClean="0"/>
              <a:t>9/8/2010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6F8BB9-6007-48DA-B5AB-F7429967D06D}" type="datetimeFigureOut">
              <a:rPr lang="en-US" smtClean="0"/>
              <a:t>9/8/2010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E4CF9-E286-4C81-9AA1-F06BDB7D64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6F8BB9-6007-48DA-B5AB-F7429967D06D}" type="datetimeFigureOut">
              <a:rPr lang="en-US" smtClean="0"/>
              <a:t>9/8/2010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E4CF9-E286-4C81-9AA1-F06BDB7D64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 CENA" pitchFamily="2" charset="0"/>
              </a:rPr>
              <a:t>Read like a what? A writer!</a:t>
            </a:r>
            <a:endParaRPr lang="en-US" dirty="0">
              <a:latin typeface="AR CENA" pitchFamily="2" charset="0"/>
            </a:endParaRPr>
          </a:p>
        </p:txBody>
      </p:sp>
      <p:sp>
        <p:nvSpPr>
          <p:cNvPr id="3" name="Subtitle 2"/>
          <p:cNvSpPr>
            <a:spLocks noGrp="1"/>
          </p:cNvSpPr>
          <p:nvPr>
            <p:ph type="subTitle" idx="1"/>
          </p:nvPr>
        </p:nvSpPr>
        <p:spPr/>
        <p:txBody>
          <a:bodyPr/>
          <a:lstStyle/>
          <a:p>
            <a:endParaRPr lang="en-US" dirty="0"/>
          </a:p>
        </p:txBody>
      </p:sp>
      <p:pic>
        <p:nvPicPr>
          <p:cNvPr id="4" name="Picture 3" descr="books1_608309934.jpg"/>
          <p:cNvPicPr>
            <a:picLocks noChangeAspect="1"/>
          </p:cNvPicPr>
          <p:nvPr/>
        </p:nvPicPr>
        <p:blipFill>
          <a:blip r:embed="rId2" cstate="print"/>
          <a:stretch>
            <a:fillRect/>
          </a:stretch>
        </p:blipFill>
        <p:spPr>
          <a:xfrm>
            <a:off x="3048000" y="3657600"/>
            <a:ext cx="2857500" cy="215265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Part 2</a:t>
            </a:r>
            <a:endParaRPr lang="en-US" dirty="0">
              <a:latin typeface="AR CENA" pitchFamily="2" charset="0"/>
            </a:endParaRPr>
          </a:p>
        </p:txBody>
      </p:sp>
      <p:sp>
        <p:nvSpPr>
          <p:cNvPr id="3" name="Content Placeholder 2"/>
          <p:cNvSpPr>
            <a:spLocks noGrp="1"/>
          </p:cNvSpPr>
          <p:nvPr>
            <p:ph idx="1"/>
          </p:nvPr>
        </p:nvSpPr>
        <p:spPr/>
        <p:txBody>
          <a:bodyPr>
            <a:normAutofit/>
          </a:bodyPr>
          <a:lstStyle/>
          <a:p>
            <a:pPr>
              <a:buNone/>
            </a:pPr>
            <a:r>
              <a:rPr lang="en-US" sz="2400" dirty="0" smtClean="0">
                <a:latin typeface="AR CENA" pitchFamily="2" charset="0"/>
              </a:rPr>
              <a:t>“It was my great-grandmother's name and now it is mine. She was a horse woman too, born like me in the Chinese year of the horse--which is supposed to be bad luck if you're born female-but I think this is a Chinese lie because the Chinese, like the Mexicans, don't like their women strong.”</a:t>
            </a:r>
          </a:p>
          <a:p>
            <a:pPr>
              <a:buNone/>
            </a:pPr>
            <a:endParaRPr lang="en-US" sz="2400" dirty="0">
              <a:latin typeface="AR CENA" pitchFamily="2" charset="0"/>
            </a:endParaRPr>
          </a:p>
          <a:p>
            <a:pPr>
              <a:buNone/>
            </a:pPr>
            <a:r>
              <a:rPr lang="en-US" sz="2400" dirty="0" smtClean="0">
                <a:latin typeface="AR CENA" pitchFamily="2" charset="0"/>
              </a:rPr>
              <a:t>WOW! A horse is usually strong.  She is telling us that the people of her culture (Mexican) do not like their women to be strong.  She is telling us that since she is a woman, she doesn’t matter much and is weak. </a:t>
            </a:r>
            <a:endParaRPr lang="en-US" sz="2400" dirty="0">
              <a:latin typeface="AR CENA" pitchFamily="2"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Part 3</a:t>
            </a:r>
            <a:endParaRPr lang="en-US" dirty="0">
              <a:latin typeface="AR CENA" pitchFamily="2" charset="0"/>
            </a:endParaRPr>
          </a:p>
        </p:txBody>
      </p:sp>
      <p:sp>
        <p:nvSpPr>
          <p:cNvPr id="3" name="Content Placeholder 2"/>
          <p:cNvSpPr>
            <a:spLocks noGrp="1"/>
          </p:cNvSpPr>
          <p:nvPr>
            <p:ph idx="1"/>
          </p:nvPr>
        </p:nvSpPr>
        <p:spPr/>
        <p:txBody>
          <a:bodyPr>
            <a:normAutofit/>
          </a:bodyPr>
          <a:lstStyle/>
          <a:p>
            <a:pPr>
              <a:buNone/>
            </a:pPr>
            <a:r>
              <a:rPr lang="en-US" sz="2400" dirty="0" smtClean="0">
                <a:latin typeface="AR CENA" pitchFamily="2" charset="0"/>
              </a:rPr>
              <a:t>“My great-grandmother. I would've liked to have known her, a wild, horse of a woman, so wild she wouldn't marry. Until my great-grandfather threw a sack over her head and carried her off. Just like that, as if she were a fancy chandelier. That's the way he did It.”</a:t>
            </a:r>
          </a:p>
          <a:p>
            <a:pPr>
              <a:buNone/>
            </a:pPr>
            <a:endParaRPr lang="en-US" sz="2400" dirty="0">
              <a:latin typeface="AR CENA" pitchFamily="2" charset="0"/>
            </a:endParaRPr>
          </a:p>
          <a:p>
            <a:pPr>
              <a:buNone/>
            </a:pPr>
            <a:r>
              <a:rPr lang="en-US" sz="2400" dirty="0" smtClean="0">
                <a:latin typeface="AR CENA" pitchFamily="2" charset="0"/>
              </a:rPr>
              <a:t>- Her grandmother was strong and independent.  Then her grandfather forced her to marry him.  She compares her grandmother to a “fancy chandelier”. Normally, people OWN chandeliers and you look at them because they are beautiful.  So, her grandfather treated her grandmother like something someone would own.</a:t>
            </a:r>
            <a:endParaRPr lang="en-US" sz="2400" dirty="0">
              <a:latin typeface="AR CEN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Part 4</a:t>
            </a:r>
            <a:endParaRPr lang="en-US" dirty="0">
              <a:latin typeface="AR CENA" pitchFamily="2" charset="0"/>
            </a:endParaRPr>
          </a:p>
        </p:txBody>
      </p:sp>
      <p:sp>
        <p:nvSpPr>
          <p:cNvPr id="3" name="Content Placeholder 2"/>
          <p:cNvSpPr>
            <a:spLocks noGrp="1"/>
          </p:cNvSpPr>
          <p:nvPr>
            <p:ph idx="1"/>
          </p:nvPr>
        </p:nvSpPr>
        <p:spPr/>
        <p:txBody>
          <a:bodyPr>
            <a:normAutofit lnSpcReduction="10000"/>
          </a:bodyPr>
          <a:lstStyle/>
          <a:p>
            <a:pPr>
              <a:buNone/>
            </a:pPr>
            <a:r>
              <a:rPr lang="en-US" sz="2000" dirty="0" smtClean="0">
                <a:latin typeface="AR CENA" pitchFamily="2" charset="0"/>
              </a:rPr>
              <a:t>“And the story goes she never forgave him. She looked out the window her whole life, the way so many women sit their sadness on an elbow. I wonder if she made the best with what she got or was she sorry because she couldn't be all the things she wanted to be. Esperanza. I have inherited her name, but I don't want to inherit her place by the window.”</a:t>
            </a:r>
          </a:p>
          <a:p>
            <a:pPr>
              <a:buNone/>
            </a:pPr>
            <a:endParaRPr lang="en-US" sz="2000" dirty="0">
              <a:latin typeface="AR CENA" pitchFamily="2" charset="0"/>
            </a:endParaRPr>
          </a:p>
          <a:p>
            <a:r>
              <a:rPr lang="en-US" sz="2000" dirty="0" smtClean="0">
                <a:latin typeface="AR CENA" pitchFamily="2" charset="0"/>
              </a:rPr>
              <a:t>Her grandmother was angry with her grandfather her whole married life. Why? Because he stole her independence and strength. </a:t>
            </a:r>
          </a:p>
          <a:p>
            <a:r>
              <a:rPr lang="en-US" sz="2000" dirty="0" smtClean="0">
                <a:latin typeface="AR CENA" pitchFamily="2" charset="0"/>
              </a:rPr>
              <a:t>Looking out the window? She is waiting for something, not really living. Imagery used here: “sit with sadness on an elbow” Can’t you picture it?</a:t>
            </a:r>
          </a:p>
          <a:p>
            <a:r>
              <a:rPr lang="en-US" sz="2000" dirty="0" smtClean="0">
                <a:latin typeface="AR CENA" pitchFamily="2" charset="0"/>
              </a:rPr>
              <a:t>She wonders- did her grandmother make the best of it, or was she always wondering what things could’ve been like ? </a:t>
            </a:r>
          </a:p>
          <a:p>
            <a:r>
              <a:rPr lang="en-US" sz="2000" dirty="0" smtClean="0">
                <a:latin typeface="AR CENA" pitchFamily="2" charset="0"/>
              </a:rPr>
              <a:t>She inherited her name, but doesn’t want to inherit her sadness. ( “don’t want to inherit her place by the window”) </a:t>
            </a:r>
            <a:endParaRPr lang="en-US" sz="2000" dirty="0">
              <a:latin typeface="AR CENA" pitchFamily="2" charset="0"/>
            </a:endParaRPr>
          </a:p>
          <a:p>
            <a:pPr>
              <a:buNone/>
            </a:pPr>
            <a:endParaRPr lang="en-US" sz="2000" dirty="0">
              <a:latin typeface="AR CENA"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Part 5</a:t>
            </a:r>
            <a:endParaRPr lang="en-US" dirty="0">
              <a:latin typeface="AR CENA" pitchFamily="2" charset="0"/>
            </a:endParaRPr>
          </a:p>
        </p:txBody>
      </p:sp>
      <p:sp>
        <p:nvSpPr>
          <p:cNvPr id="3" name="Content Placeholder 2"/>
          <p:cNvSpPr>
            <a:spLocks noGrp="1"/>
          </p:cNvSpPr>
          <p:nvPr>
            <p:ph idx="1"/>
          </p:nvPr>
        </p:nvSpPr>
        <p:spPr/>
        <p:txBody>
          <a:bodyPr>
            <a:normAutofit fontScale="92500" lnSpcReduction="10000"/>
          </a:bodyPr>
          <a:lstStyle/>
          <a:p>
            <a:pPr>
              <a:buNone/>
            </a:pPr>
            <a:r>
              <a:rPr lang="en-US" sz="2000" dirty="0" smtClean="0">
                <a:latin typeface="AR CENA" pitchFamily="2" charset="0"/>
              </a:rPr>
              <a:t>“At school they say my name funny as if the syllables were made out of tin and hurt the roof of your mouth. But in Spanish my name is made out of a softer something, like silver, not quite as thick as sister's name Magdalena--which is uglier than mine. Magdalena who at least- -can come home and become </a:t>
            </a:r>
            <a:r>
              <a:rPr lang="en-US" sz="2000" dirty="0" err="1" smtClean="0">
                <a:latin typeface="AR CENA" pitchFamily="2" charset="0"/>
              </a:rPr>
              <a:t>Nenny</a:t>
            </a:r>
            <a:r>
              <a:rPr lang="en-US" sz="2000" dirty="0" smtClean="0">
                <a:latin typeface="AR CENA" pitchFamily="2" charset="0"/>
              </a:rPr>
              <a:t>. But I am always Esperanza. would like to baptize myself under a new name, a name more like the real me, the one nobody sees. Esperanza as </a:t>
            </a:r>
            <a:r>
              <a:rPr lang="en-US" sz="2000" dirty="0" err="1" smtClean="0">
                <a:latin typeface="AR CENA" pitchFamily="2" charset="0"/>
              </a:rPr>
              <a:t>Lisandra</a:t>
            </a:r>
            <a:r>
              <a:rPr lang="en-US" sz="2000" dirty="0" smtClean="0">
                <a:latin typeface="AR CENA" pitchFamily="2" charset="0"/>
              </a:rPr>
              <a:t> or Maritza or </a:t>
            </a:r>
            <a:r>
              <a:rPr lang="en-US" sz="2000" dirty="0" err="1" smtClean="0">
                <a:latin typeface="AR CENA" pitchFamily="2" charset="0"/>
              </a:rPr>
              <a:t>Zeze</a:t>
            </a:r>
            <a:r>
              <a:rPr lang="en-US" sz="2000" dirty="0" smtClean="0">
                <a:latin typeface="AR CENA" pitchFamily="2" charset="0"/>
              </a:rPr>
              <a:t> the X. Yes. Something like </a:t>
            </a:r>
            <a:r>
              <a:rPr lang="en-US" sz="2000" dirty="0" err="1" smtClean="0">
                <a:latin typeface="AR CENA" pitchFamily="2" charset="0"/>
              </a:rPr>
              <a:t>Zeze</a:t>
            </a:r>
            <a:r>
              <a:rPr lang="en-US" sz="2000" dirty="0" smtClean="0">
                <a:latin typeface="AR CENA" pitchFamily="2" charset="0"/>
              </a:rPr>
              <a:t> the X will do.”</a:t>
            </a:r>
          </a:p>
          <a:p>
            <a:pPr>
              <a:buNone/>
            </a:pPr>
            <a:endParaRPr lang="en-US" sz="2000" dirty="0">
              <a:latin typeface="AR CENA" pitchFamily="2" charset="0"/>
            </a:endParaRPr>
          </a:p>
          <a:p>
            <a:r>
              <a:rPr lang="en-US" sz="2000" dirty="0" smtClean="0">
                <a:latin typeface="AR CENA" pitchFamily="2" charset="0"/>
              </a:rPr>
              <a:t>The kids say her name like it’s painful for them, but where people really know her, it has a softness…</a:t>
            </a:r>
          </a:p>
          <a:p>
            <a:r>
              <a:rPr lang="en-US" sz="2000" dirty="0" smtClean="0">
                <a:latin typeface="AR CENA" pitchFamily="2" charset="0"/>
              </a:rPr>
              <a:t>She doesn’t like her sister’s name, but at least her sister has a nickname. Usually when people have nicknames it’s out of closeness or love, but she has no nickname- she doesn’t feel important or special.</a:t>
            </a:r>
          </a:p>
          <a:p>
            <a:r>
              <a:rPr lang="en-US" sz="2000" dirty="0" smtClean="0">
                <a:latin typeface="AR CENA" pitchFamily="2" charset="0"/>
              </a:rPr>
              <a:t>To be baptized is to be born again, and that’s what she wishes for herself.  She wants a new name.  She wants to be more like the person she sees herself to be, and not how the rest of the world knows her.  SAD!</a:t>
            </a:r>
            <a:endParaRPr lang="en-US" sz="2000" dirty="0">
              <a:latin typeface="AR CENA"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 CENA" pitchFamily="2" charset="0"/>
              </a:rPr>
              <a:t>What does it mean to read like a writer? I thought reading was for readers! What is the difference?</a:t>
            </a:r>
            <a:endParaRPr lang="en-US" dirty="0">
              <a:latin typeface="AR CENA" pitchFamily="2"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 CENA" pitchFamily="2" charset="0"/>
              </a:rPr>
              <a:t>When you read like a “</a:t>
            </a:r>
            <a:r>
              <a:rPr lang="en-US" i="1" dirty="0" smtClean="0">
                <a:latin typeface="AR CENA" pitchFamily="2" charset="0"/>
              </a:rPr>
              <a:t>reader</a:t>
            </a:r>
            <a:r>
              <a:rPr lang="en-US" dirty="0" smtClean="0">
                <a:latin typeface="AR CENA" pitchFamily="2" charset="0"/>
              </a:rPr>
              <a:t>” you are actively engaging in trying to figure out what the writer means by understanding the words a writer is using</a:t>
            </a:r>
          </a:p>
          <a:p>
            <a:r>
              <a:rPr lang="en-US" dirty="0" smtClean="0">
                <a:latin typeface="AR CENA" pitchFamily="2" charset="0"/>
              </a:rPr>
              <a:t>When you read like a “</a:t>
            </a:r>
            <a:r>
              <a:rPr lang="en-US" i="1" dirty="0" smtClean="0">
                <a:latin typeface="AR CENA" pitchFamily="2" charset="0"/>
              </a:rPr>
              <a:t>writer</a:t>
            </a:r>
            <a:r>
              <a:rPr lang="en-US" dirty="0" smtClean="0">
                <a:latin typeface="AR CENA" pitchFamily="2" charset="0"/>
              </a:rPr>
              <a:t>” you are focusing on reading from the perspective of a writer (her/his point of view)</a:t>
            </a:r>
          </a:p>
          <a:p>
            <a:r>
              <a:rPr lang="en-US" dirty="0" smtClean="0">
                <a:latin typeface="AR CENA" pitchFamily="2" charset="0"/>
              </a:rPr>
              <a:t>Focus </a:t>
            </a:r>
            <a:r>
              <a:rPr lang="en-US" i="1" dirty="0" smtClean="0">
                <a:latin typeface="AR CENA" pitchFamily="2" charset="0"/>
              </a:rPr>
              <a:t>less</a:t>
            </a:r>
            <a:r>
              <a:rPr lang="en-US" dirty="0" smtClean="0">
                <a:latin typeface="AR CENA" pitchFamily="2" charset="0"/>
              </a:rPr>
              <a:t> on what the writer is trying to say, but more on </a:t>
            </a:r>
            <a:r>
              <a:rPr lang="en-US" i="1" dirty="0" smtClean="0">
                <a:latin typeface="AR CENA" pitchFamily="2" charset="0"/>
              </a:rPr>
              <a:t>how the writer is conveying meaning</a:t>
            </a:r>
          </a:p>
          <a:p>
            <a:r>
              <a:rPr lang="en-US" dirty="0" smtClean="0">
                <a:latin typeface="AR CENA" pitchFamily="2" charset="0"/>
              </a:rPr>
              <a:t>Specifically focus on the </a:t>
            </a:r>
            <a:r>
              <a:rPr lang="en-US" i="1" dirty="0" smtClean="0">
                <a:latin typeface="AR CENA" pitchFamily="2" charset="0"/>
              </a:rPr>
              <a:t>techniques the writer uses to convey meaning </a:t>
            </a:r>
          </a:p>
          <a:p>
            <a:endParaRPr lang="en-US" i="1" dirty="0">
              <a:latin typeface="AR CENA" pitchFamily="2"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What techniques? I just write!</a:t>
            </a:r>
            <a:endParaRPr lang="en-US" dirty="0">
              <a:latin typeface="AR CENA" pitchFamily="2" charset="0"/>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AR CENA" pitchFamily="2" charset="0"/>
              </a:rPr>
              <a:t>Ever heard of literary devices or techniques? Well they enhance writing to make it more clear and appeal to your senses to paint a picture in a reader’s mind- this is also called imagery!</a:t>
            </a:r>
          </a:p>
          <a:p>
            <a:r>
              <a:rPr lang="en-US" dirty="0" smtClean="0">
                <a:latin typeface="AR CENA" pitchFamily="2" charset="0"/>
              </a:rPr>
              <a:t>Techniques like…</a:t>
            </a:r>
          </a:p>
          <a:p>
            <a:pPr>
              <a:buNone/>
            </a:pPr>
            <a:r>
              <a:rPr lang="en-US" dirty="0" smtClean="0">
                <a:latin typeface="AR CENA" pitchFamily="2" charset="0"/>
              </a:rPr>
              <a:t>Alliteration…</a:t>
            </a:r>
          </a:p>
          <a:p>
            <a:pPr>
              <a:buNone/>
            </a:pPr>
            <a:r>
              <a:rPr lang="en-US" dirty="0" err="1" smtClean="0">
                <a:latin typeface="AR CENA" pitchFamily="2" charset="0"/>
              </a:rPr>
              <a:t>Onomotopaeia</a:t>
            </a:r>
            <a:r>
              <a:rPr lang="en-US" dirty="0" smtClean="0">
                <a:latin typeface="AR CENA" pitchFamily="2" charset="0"/>
              </a:rPr>
              <a:t>…</a:t>
            </a:r>
          </a:p>
          <a:p>
            <a:pPr>
              <a:buNone/>
            </a:pPr>
            <a:r>
              <a:rPr lang="en-US" dirty="0" smtClean="0">
                <a:latin typeface="AR CENA" pitchFamily="2" charset="0"/>
              </a:rPr>
              <a:t>Similes…</a:t>
            </a:r>
          </a:p>
          <a:p>
            <a:pPr>
              <a:buNone/>
            </a:pPr>
            <a:r>
              <a:rPr lang="en-US" dirty="0" smtClean="0">
                <a:latin typeface="AR CENA" pitchFamily="2" charset="0"/>
              </a:rPr>
              <a:t>Metaphors…</a:t>
            </a:r>
          </a:p>
          <a:p>
            <a:r>
              <a:rPr lang="en-US" dirty="0" smtClean="0">
                <a:latin typeface="AR CENA" pitchFamily="2" charset="0"/>
              </a:rPr>
              <a:t>Using these techniques and more- a writer can help sustain a moment in time!</a:t>
            </a:r>
          </a:p>
          <a:p>
            <a:pPr>
              <a:buNone/>
            </a:pPr>
            <a:endParaRPr lang="en-US" dirty="0">
              <a:latin typeface="AR CENA" pitchFamily="2"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 CENA" pitchFamily="2" charset="0"/>
              </a:rPr>
              <a:t>Look a little closer at the difference…</a:t>
            </a:r>
            <a:endParaRPr lang="en-US" dirty="0">
              <a:latin typeface="AR CENA" pitchFamily="2" charset="0"/>
            </a:endParaRPr>
          </a:p>
        </p:txBody>
      </p:sp>
      <p:sp>
        <p:nvSpPr>
          <p:cNvPr id="3" name="Content Placeholder 2"/>
          <p:cNvSpPr>
            <a:spLocks noGrp="1"/>
          </p:cNvSpPr>
          <p:nvPr>
            <p:ph idx="1"/>
          </p:nvPr>
        </p:nvSpPr>
        <p:spPr/>
        <p:txBody>
          <a:bodyPr>
            <a:normAutofit lnSpcReduction="10000"/>
          </a:bodyPr>
          <a:lstStyle/>
          <a:p>
            <a:pPr>
              <a:buNone/>
            </a:pPr>
            <a:r>
              <a:rPr lang="en-US" dirty="0" smtClean="0">
                <a:latin typeface="AR CENA" pitchFamily="2" charset="0"/>
              </a:rPr>
              <a:t>Readers…</a:t>
            </a:r>
          </a:p>
          <a:p>
            <a:r>
              <a:rPr lang="en-US" dirty="0" smtClean="0">
                <a:latin typeface="AR CENA" pitchFamily="2" charset="0"/>
              </a:rPr>
              <a:t>Ask questions and make predictions about what will happen</a:t>
            </a:r>
            <a:endParaRPr lang="en-US" dirty="0">
              <a:latin typeface="AR CENA" pitchFamily="2" charset="0"/>
            </a:endParaRPr>
          </a:p>
          <a:p>
            <a:r>
              <a:rPr lang="en-US" dirty="0" smtClean="0">
                <a:latin typeface="AR CENA" pitchFamily="2" charset="0"/>
              </a:rPr>
              <a:t>Infer: figure out what the writer is saying without directly writing it</a:t>
            </a:r>
          </a:p>
          <a:p>
            <a:r>
              <a:rPr lang="en-US" dirty="0" smtClean="0">
                <a:latin typeface="AR CENA" pitchFamily="2" charset="0"/>
              </a:rPr>
              <a:t>Make connections: ask themselves- “What does this remind me of?”</a:t>
            </a:r>
          </a:p>
          <a:p>
            <a:r>
              <a:rPr lang="en-US" dirty="0" smtClean="0">
                <a:latin typeface="AR CENA" pitchFamily="2" charset="0"/>
              </a:rPr>
              <a:t>Evaluate: “What does this mean?” “What was good about this piece of writing?”</a:t>
            </a:r>
          </a:p>
          <a:p>
            <a:endParaRPr lang="en-US" dirty="0" smtClean="0">
              <a:latin typeface="AR CENA"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Read like a writer…</a:t>
            </a:r>
            <a:endParaRPr lang="en-US" dirty="0">
              <a:latin typeface="AR CENA" pitchFamily="2" charset="0"/>
            </a:endParaRPr>
          </a:p>
        </p:txBody>
      </p:sp>
      <p:sp>
        <p:nvSpPr>
          <p:cNvPr id="3" name="Content Placeholder 2"/>
          <p:cNvSpPr>
            <a:spLocks noGrp="1"/>
          </p:cNvSpPr>
          <p:nvPr>
            <p:ph idx="1"/>
          </p:nvPr>
        </p:nvSpPr>
        <p:spPr/>
        <p:txBody>
          <a:bodyPr/>
          <a:lstStyle/>
          <a:p>
            <a:pPr>
              <a:buNone/>
            </a:pPr>
            <a:r>
              <a:rPr lang="en-US" dirty="0" smtClean="0">
                <a:latin typeface="AR CENA" pitchFamily="2" charset="0"/>
              </a:rPr>
              <a:t>Writers…</a:t>
            </a:r>
          </a:p>
          <a:p>
            <a:r>
              <a:rPr lang="en-US" dirty="0" smtClean="0">
                <a:latin typeface="AR CENA" pitchFamily="2" charset="0"/>
              </a:rPr>
              <a:t>Focus on how writers use techniques and how those techniques contribute to the enhancement of a piece</a:t>
            </a:r>
          </a:p>
          <a:p>
            <a:r>
              <a:rPr lang="en-US" dirty="0" smtClean="0">
                <a:latin typeface="AR CENA" pitchFamily="2" charset="0"/>
              </a:rPr>
              <a:t>What is the author’s idea, and how does she/he try to get it across?</a:t>
            </a:r>
          </a:p>
          <a:p>
            <a:r>
              <a:rPr lang="en-US" dirty="0" smtClean="0">
                <a:latin typeface="AR CENA" pitchFamily="2" charset="0"/>
              </a:rPr>
              <a:t>How does the writer move from one idea to the next?</a:t>
            </a:r>
          </a:p>
          <a:p>
            <a:r>
              <a:rPr lang="en-US" dirty="0" smtClean="0">
                <a:latin typeface="AR CENA" pitchFamily="2" charset="0"/>
              </a:rPr>
              <a:t>What is the author’s voice? How does it feel? How did the writer reveal her/his emotion?</a:t>
            </a:r>
          </a:p>
          <a:p>
            <a:pPr>
              <a:buNone/>
            </a:pPr>
            <a:endParaRPr lang="en-US" dirty="0" smtClean="0">
              <a:latin typeface="AR CENA" pitchFamily="2" charset="0"/>
            </a:endParaRPr>
          </a:p>
          <a:p>
            <a:endParaRPr lang="en-US" dirty="0">
              <a:latin typeface="AR CENA" pitchFamily="2"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 CENA" pitchFamily="2" charset="0"/>
              </a:rPr>
              <a:t>Word choice!</a:t>
            </a:r>
            <a:endParaRPr lang="en-US" dirty="0">
              <a:latin typeface="AR CENA" pitchFamily="2"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 CENA" pitchFamily="2" charset="0"/>
              </a:rPr>
              <a:t>The most important part of reading like a writer has a lot to do with word choice!</a:t>
            </a:r>
          </a:p>
          <a:p>
            <a:r>
              <a:rPr lang="en-US" dirty="0" smtClean="0">
                <a:latin typeface="AR CENA" pitchFamily="2" charset="0"/>
              </a:rPr>
              <a:t>What words and phrases does the author use to express ideas?</a:t>
            </a:r>
          </a:p>
          <a:p>
            <a:r>
              <a:rPr lang="en-US" dirty="0" smtClean="0">
                <a:latin typeface="AR CENA" pitchFamily="2" charset="0"/>
              </a:rPr>
              <a:t>Are there similes, metaphors, strong verbs or other techniques being used to make the writing more specific, more memorable and more effective?</a:t>
            </a:r>
          </a:p>
          <a:p>
            <a:r>
              <a:rPr lang="en-US" dirty="0" smtClean="0">
                <a:latin typeface="AR CENA" pitchFamily="2" charset="0"/>
              </a:rPr>
              <a:t>Does the writing have a rhythm? Does the writer use proper punctuation, spelling and grammar to make the writing clear?</a:t>
            </a:r>
          </a:p>
          <a:p>
            <a:endParaRPr lang="en-US" dirty="0">
              <a:latin typeface="AR CENA" pitchFamily="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 CENA" pitchFamily="2" charset="0"/>
              </a:rPr>
              <a:t>Here’s a fine example and a hint for our lesson!</a:t>
            </a:r>
            <a:endParaRPr lang="en-US" dirty="0">
              <a:latin typeface="AR CENA" pitchFamily="2" charset="0"/>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latin typeface="AR CENA" pitchFamily="2" charset="0"/>
              </a:rPr>
              <a:t>Here is a line from “My Name” which we are going to read like a writer ( and a reader too)!</a:t>
            </a:r>
          </a:p>
          <a:p>
            <a:pPr>
              <a:buNone/>
            </a:pPr>
            <a:r>
              <a:rPr lang="en-US" dirty="0" smtClean="0">
                <a:latin typeface="AR CENA" pitchFamily="2" charset="0"/>
              </a:rPr>
              <a:t>“In </a:t>
            </a:r>
            <a:r>
              <a:rPr lang="en-US" dirty="0">
                <a:latin typeface="AR CENA" pitchFamily="2" charset="0"/>
              </a:rPr>
              <a:t>E</a:t>
            </a:r>
            <a:r>
              <a:rPr lang="en-US" dirty="0" smtClean="0">
                <a:latin typeface="AR CENA" pitchFamily="2" charset="0"/>
              </a:rPr>
              <a:t>nglish, my name means hope. In Spanish, it means too many letters. It means sadness. It means waiting. It is like the number 9.”</a:t>
            </a:r>
          </a:p>
          <a:p>
            <a:r>
              <a:rPr lang="en-US" dirty="0" smtClean="0">
                <a:latin typeface="AR CENA" pitchFamily="2" charset="0"/>
              </a:rPr>
              <a:t>Think about the line that refers to the number 9</a:t>
            </a:r>
          </a:p>
          <a:p>
            <a:r>
              <a:rPr lang="en-US" dirty="0" smtClean="0">
                <a:latin typeface="AR CENA" pitchFamily="2" charset="0"/>
              </a:rPr>
              <a:t>Now think about what you know about the number 9</a:t>
            </a:r>
          </a:p>
          <a:p>
            <a:r>
              <a:rPr lang="en-US" dirty="0" smtClean="0">
                <a:latin typeface="AR CENA" pitchFamily="2" charset="0"/>
              </a:rPr>
              <a:t>Did the fact that the number 9 is an odd number come into your head? She may be referring to the fact that her name is “odd” or different.  If she feels that her name is odd, different or strange- what can we infer that she may feel about herself????</a:t>
            </a:r>
          </a:p>
          <a:p>
            <a:r>
              <a:rPr lang="en-US" dirty="0" smtClean="0">
                <a:latin typeface="AR CENA" pitchFamily="2" charset="0"/>
              </a:rPr>
              <a:t>What is MORE effective? Writing- “My name is odd.” OR writing that her name is like the number 9, leaving you to interpret what she means? Which one paints a better picture? Which one would you remember? Which has more of an impact? </a:t>
            </a:r>
            <a:endParaRPr lang="en-US" dirty="0">
              <a:latin typeface="AR CENA" pitchFamily="2" charset="0"/>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latin typeface="AR CENA" pitchFamily="2" charset="0"/>
              </a:rPr>
              <a:t>“My Name” </a:t>
            </a:r>
            <a:br>
              <a:rPr lang="en-US" sz="2800" dirty="0" smtClean="0">
                <a:latin typeface="AR CENA" pitchFamily="2" charset="0"/>
              </a:rPr>
            </a:br>
            <a:r>
              <a:rPr lang="en-US" sz="2800" dirty="0" smtClean="0">
                <a:latin typeface="AR CENA" pitchFamily="2" charset="0"/>
              </a:rPr>
              <a:t>By: Sandra Cisneros</a:t>
            </a:r>
            <a:br>
              <a:rPr lang="en-US" sz="2800" dirty="0" smtClean="0">
                <a:latin typeface="AR CENA" pitchFamily="2" charset="0"/>
              </a:rPr>
            </a:br>
            <a:r>
              <a:rPr lang="en-US" sz="2800" dirty="0" smtClean="0">
                <a:latin typeface="AR CENA" pitchFamily="2" charset="0"/>
              </a:rPr>
              <a:t>An excerpt from “The House on Mango Street”</a:t>
            </a:r>
            <a:endParaRPr lang="en-US" sz="2800" dirty="0">
              <a:latin typeface="AR CENA" pitchFamily="2" charset="0"/>
            </a:endParaRPr>
          </a:p>
        </p:txBody>
      </p:sp>
      <p:sp>
        <p:nvSpPr>
          <p:cNvPr id="3" name="Content Placeholder 2"/>
          <p:cNvSpPr>
            <a:spLocks noGrp="1"/>
          </p:cNvSpPr>
          <p:nvPr>
            <p:ph idx="1"/>
          </p:nvPr>
        </p:nvSpPr>
        <p:spPr/>
        <p:txBody>
          <a:bodyPr>
            <a:normAutofit fontScale="55000" lnSpcReduction="20000"/>
          </a:bodyPr>
          <a:lstStyle/>
          <a:p>
            <a:pPr>
              <a:buNone/>
            </a:pPr>
            <a:r>
              <a:rPr lang="en-US" dirty="0" smtClean="0">
                <a:latin typeface="AR CENA" pitchFamily="2" charset="0"/>
              </a:rPr>
              <a:t>In English my name means hope. In Spanish it means too many letters. It means sadness, it means waiting. It is like the number nine. A muddy color. It is the Mexican records my father plays on Sunday mornings when he is shaving, songs like sobbing.</a:t>
            </a:r>
          </a:p>
          <a:p>
            <a:pPr>
              <a:buNone/>
            </a:pPr>
            <a:r>
              <a:rPr lang="en-US" dirty="0" smtClean="0">
                <a:latin typeface="AR CENA" pitchFamily="2" charset="0"/>
              </a:rPr>
              <a:t>It was my great-grandmother's name and now it is mine. She was a horse woman too, born like me in the Chinese year of the horse--which is supposed to be bad luck if you're born female-but I think this is a Chinese lie because the Chinese, like the Mexicans, don't like their women strong.</a:t>
            </a:r>
          </a:p>
          <a:p>
            <a:pPr>
              <a:buNone/>
            </a:pPr>
            <a:r>
              <a:rPr lang="en-US" dirty="0" smtClean="0">
                <a:latin typeface="AR CENA" pitchFamily="2" charset="0"/>
              </a:rPr>
              <a:t>My great-grandmother. I would've liked to have known her, a wild, horse of a woman, so wild she wouldn't marry. Until my great-grandfather threw a sack over her head and carried her off. Just like that, as if she were a fancy chandelier. That's the way he did it.</a:t>
            </a:r>
          </a:p>
          <a:p>
            <a:pPr>
              <a:buNone/>
            </a:pPr>
            <a:r>
              <a:rPr lang="en-US" dirty="0" smtClean="0">
                <a:latin typeface="AR CENA" pitchFamily="2" charset="0"/>
              </a:rPr>
              <a:t>And the story goes she never forgave him. She looked out the window her whole life, the way so many women sit their sadness on an elbow. I wonder if she made the best with what she got or was she sorry because she couldn't be all the things she wanted to be. Esperanza. I have inherited her name, but I don't want to inherit her place by the window.</a:t>
            </a:r>
          </a:p>
          <a:p>
            <a:pPr>
              <a:buNone/>
            </a:pPr>
            <a:r>
              <a:rPr lang="en-US" dirty="0" smtClean="0">
                <a:latin typeface="AR CENA" pitchFamily="2" charset="0"/>
              </a:rPr>
              <a:t>At school they say my name funny as if the syllables were made out of tin and hurt the roof of your mouth. But in Spanish my name is made out of a softer something, like silver, not quite as thick as sister's name Magdalena--which is uglier than mine. Magdalena who at least- -can come home and become </a:t>
            </a:r>
            <a:r>
              <a:rPr lang="en-US" dirty="0" err="1" smtClean="0">
                <a:latin typeface="AR CENA" pitchFamily="2" charset="0"/>
              </a:rPr>
              <a:t>Nenny</a:t>
            </a:r>
            <a:r>
              <a:rPr lang="en-US" dirty="0" smtClean="0">
                <a:latin typeface="AR CENA" pitchFamily="2" charset="0"/>
              </a:rPr>
              <a:t>. But I am always Esperanza. would like to baptize myself under a new name, a name more like the real me, the one nobody sees. Esperanza as </a:t>
            </a:r>
            <a:r>
              <a:rPr lang="en-US" dirty="0" err="1" smtClean="0">
                <a:latin typeface="AR CENA" pitchFamily="2" charset="0"/>
              </a:rPr>
              <a:t>Lisandra</a:t>
            </a:r>
            <a:r>
              <a:rPr lang="en-US" dirty="0" smtClean="0">
                <a:latin typeface="AR CENA" pitchFamily="2" charset="0"/>
              </a:rPr>
              <a:t> or Maritza or </a:t>
            </a:r>
            <a:r>
              <a:rPr lang="en-US" dirty="0" err="1" smtClean="0">
                <a:latin typeface="AR CENA" pitchFamily="2" charset="0"/>
              </a:rPr>
              <a:t>Zeze</a:t>
            </a:r>
            <a:r>
              <a:rPr lang="en-US" dirty="0" smtClean="0">
                <a:latin typeface="AR CENA" pitchFamily="2" charset="0"/>
              </a:rPr>
              <a:t> the X. Yes. Something like </a:t>
            </a:r>
            <a:r>
              <a:rPr lang="en-US" dirty="0" err="1" smtClean="0">
                <a:latin typeface="AR CENA" pitchFamily="2" charset="0"/>
              </a:rPr>
              <a:t>Zeze</a:t>
            </a:r>
            <a:r>
              <a:rPr lang="en-US" dirty="0" smtClean="0">
                <a:latin typeface="AR CENA" pitchFamily="2" charset="0"/>
              </a:rPr>
              <a:t> the X will do. </a:t>
            </a:r>
            <a:endParaRPr lang="en-US" dirty="0">
              <a:latin typeface="AR CENA" pitchFamily="2"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Autofit/>
          </a:bodyPr>
          <a:lstStyle/>
          <a:p>
            <a:r>
              <a:rPr lang="en-US" sz="3600" dirty="0" smtClean="0">
                <a:latin typeface="AR CENA" pitchFamily="2" charset="0"/>
              </a:rPr>
              <a:t>Let’s analyze it! Look for techniques and how they enhance the meaning! (Take notes on your paper!)</a:t>
            </a:r>
            <a:endParaRPr lang="en-US" sz="3600" dirty="0">
              <a:latin typeface="AR CENA" pitchFamily="2" charset="0"/>
            </a:endParaRPr>
          </a:p>
        </p:txBody>
      </p:sp>
      <p:sp>
        <p:nvSpPr>
          <p:cNvPr id="3" name="Content Placeholder 2"/>
          <p:cNvSpPr>
            <a:spLocks noGrp="1"/>
          </p:cNvSpPr>
          <p:nvPr>
            <p:ph idx="1"/>
          </p:nvPr>
        </p:nvSpPr>
        <p:spPr/>
        <p:txBody>
          <a:bodyPr>
            <a:normAutofit fontScale="92500" lnSpcReduction="10000"/>
          </a:bodyPr>
          <a:lstStyle/>
          <a:p>
            <a:pPr>
              <a:buNone/>
            </a:pPr>
            <a:r>
              <a:rPr lang="en-US" dirty="0" smtClean="0">
                <a:latin typeface="AR CENA" pitchFamily="2" charset="0"/>
              </a:rPr>
              <a:t>“In English my name means hope. In Spanish it means too many letters. It means sadness, it means waiting. It is like the number nine. A muddy color. It is the Mexican records my father plays on Sunday mornings when he is shaving, songs like sobbing.”</a:t>
            </a:r>
          </a:p>
          <a:p>
            <a:r>
              <a:rPr lang="en-US" dirty="0" smtClean="0">
                <a:latin typeface="AR CENA" pitchFamily="2" charset="0"/>
              </a:rPr>
              <a:t>She tells us her name means hope, but in Spanish it is just too long- just like sadness and waiting. It is compared to the number 9 which is odd. She may feel odd or strange.  Mud? Mud is dark, mud is dirty.  Sobbing? Sobbing is crying, an extreme version of crying.</a:t>
            </a:r>
            <a:endParaRPr lang="en-US" dirty="0">
              <a:latin typeface="AR CENA" pitchFamily="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1745</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Read like a what? A writer!</vt:lpstr>
      <vt:lpstr>What does it mean to read like a writer? I thought reading was for readers! What is the difference?</vt:lpstr>
      <vt:lpstr>What techniques? I just write!</vt:lpstr>
      <vt:lpstr>Look a little closer at the difference…</vt:lpstr>
      <vt:lpstr>Read like a writer…</vt:lpstr>
      <vt:lpstr>Word choice!</vt:lpstr>
      <vt:lpstr>Here’s a fine example and a hint for our lesson!</vt:lpstr>
      <vt:lpstr>“My Name”  By: Sandra Cisneros An excerpt from “The House on Mango Street”</vt:lpstr>
      <vt:lpstr>Let’s analyze it! Look for techniques and how they enhance the meaning! (Take notes on your paper!)</vt:lpstr>
      <vt:lpstr>Part 2</vt:lpstr>
      <vt:lpstr>Part 3</vt:lpstr>
      <vt:lpstr>Part 4</vt:lpstr>
      <vt:lpstr>Part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 like a what? A writer!</dc:title>
  <dc:creator>Marybeth Clark</dc:creator>
  <cp:lastModifiedBy>Marybeth Clark</cp:lastModifiedBy>
  <cp:revision>16</cp:revision>
  <dcterms:created xsi:type="dcterms:W3CDTF">2010-09-08T22:14:02Z</dcterms:created>
  <dcterms:modified xsi:type="dcterms:W3CDTF">2010-09-08T23:31:48Z</dcterms:modified>
</cp:coreProperties>
</file>